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roxima Nova Semibold" panose="020B0604020202020204" charset="0"/>
      <p:regular r:id="rId20"/>
      <p:bold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309E0-5DB6-49AF-9F79-C8119BC9FA80}">
  <a:tblStyle styleId="{FF5309E0-5DB6-49AF-9F79-C8119BC9FA80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03" autoAdjust="0"/>
  </p:normalViewPr>
  <p:slideViewPr>
    <p:cSldViewPr snapToGrid="0">
      <p:cViewPr varScale="1">
        <p:scale>
          <a:sx n="66" d="100"/>
          <a:sy n="66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6e0b007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6e0b007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f4aa851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f4aa851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6e0b00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c6e0b00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ef4aa851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ef4aa851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ef4aa851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ef4aa851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f4aa851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f4aa851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f4aa85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f4aa85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c4278b4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c4278b4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ef4aa8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ef4aa851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ef4aa85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ef4aa85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ef4aa85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ef4aa85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ef4aa851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ef4aa851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.ru/blog/mnogoznachnaya-klassifikaciya-s-pomoshchyu-keras/#Mode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267041/" TargetMode="External"/><Relationship Id="rId5" Type="http://schemas.openxmlformats.org/officeDocument/2006/relationships/hyperlink" Target="https://albumentations.ai/" TargetMode="External"/><Relationship Id="rId4" Type="http://schemas.openxmlformats.org/officeDocument/2006/relationships/hyperlink" Target="https://vc.ru/ml/138697-kak-ya-nashel-krasivuyu-kvartiru-s-horoshim-remontom-s-pomoshchyu-sobstvennoy-neyroset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 txBox="1"/>
          <p:nvPr/>
        </p:nvSpPr>
        <p:spPr>
          <a:xfrm>
            <a:off x="551850" y="489600"/>
            <a:ext cx="132819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Оценка ремонта  квартиры по фотографии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студент DS-23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4" name="Google Shape;394;p2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24" y="723900"/>
            <a:ext cx="3896776" cy="9547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325" y="1951388"/>
            <a:ext cx="84582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3"/>
          <p:cNvSpPr txBox="1"/>
          <p:nvPr/>
        </p:nvSpPr>
        <p:spPr>
          <a:xfrm>
            <a:off x="790025" y="1786650"/>
            <a:ext cx="7043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0.46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50" y="3588000"/>
            <a:ext cx="6535500" cy="53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 txBox="1"/>
          <p:nvPr/>
        </p:nvSpPr>
        <p:spPr>
          <a:xfrm>
            <a:off x="2777700" y="3246300"/>
            <a:ext cx="3238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8471813" y="54360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9325" y="6376838"/>
            <a:ext cx="8515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Неправильные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3" y="1470525"/>
            <a:ext cx="17655075" cy="7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2" name="Google Shape;5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" y="1506450"/>
            <a:ext cx="18160450" cy="8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Алгоритм t-SNE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1372700" y="1623300"/>
            <a:ext cx="151674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выяснения причин малой точности, было предложено применить к данным алгоритм понижения размерности t-SNE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9" name="Google Shape;5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13" y="3071038"/>
            <a:ext cx="7783775" cy="670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7"/>
          <p:cNvGrpSpPr/>
          <p:nvPr/>
        </p:nvGrpSpPr>
        <p:grpSpPr>
          <a:xfrm>
            <a:off x="552000" y="2462350"/>
            <a:ext cx="13601250" cy="489600"/>
            <a:chOff x="552000" y="2462350"/>
            <a:chExt cx="13601250" cy="489600"/>
          </a:xfrm>
        </p:grpSpPr>
        <p:sp>
          <p:nvSpPr>
            <p:cNvPr id="525" name="Google Shape;525;p37"/>
            <p:cNvSpPr txBox="1"/>
            <p:nvPr/>
          </p:nvSpPr>
          <p:spPr>
            <a:xfrm>
              <a:off x="1981050" y="2462350"/>
              <a:ext cx="12172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Получен </a:t>
              </a: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датасет с изображениями квартир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527" name="Google Shape;527;p37"/>
          <p:cNvGrpSpPr/>
          <p:nvPr/>
        </p:nvGrpSpPr>
        <p:grpSpPr>
          <a:xfrm>
            <a:off x="551843" y="3271325"/>
            <a:ext cx="16139407" cy="851700"/>
            <a:chOff x="551843" y="3271325"/>
            <a:chExt cx="16139407" cy="851700"/>
          </a:xfrm>
        </p:grpSpPr>
        <p:sp>
          <p:nvSpPr>
            <p:cNvPr id="528" name="Google Shape;528;p37"/>
            <p:cNvSpPr txBox="1"/>
            <p:nvPr/>
          </p:nvSpPr>
          <p:spPr>
            <a:xfrm>
              <a:off x="19810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изображения экстерьера и интерьера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551993" y="4327200"/>
            <a:ext cx="15450157" cy="748800"/>
            <a:chOff x="551993" y="4442400"/>
            <a:chExt cx="15450157" cy="748800"/>
          </a:xfrm>
        </p:grpSpPr>
        <p:sp>
          <p:nvSpPr>
            <p:cNvPr id="531" name="Google Shape;531;p37"/>
            <p:cNvSpPr txBox="1"/>
            <p:nvPr/>
          </p:nvSpPr>
          <p:spPr>
            <a:xfrm>
              <a:off x="1981050" y="4442400"/>
              <a:ext cx="14021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типы ремонта квартир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51993" y="46038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533" name="Google Shape;533;p37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534" name="Google Shape;534;p37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Показано слабое качество размеченных данных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sp>
        <p:nvSpPr>
          <p:cNvPr id="536" name="Google Shape;536;p3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работы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8"/>
          <p:cNvGrpSpPr/>
          <p:nvPr/>
        </p:nvGrpSpPr>
        <p:grpSpPr>
          <a:xfrm>
            <a:off x="552000" y="2340000"/>
            <a:ext cx="13231950" cy="734400"/>
            <a:chOff x="552000" y="2340000"/>
            <a:chExt cx="13231950" cy="734400"/>
          </a:xfrm>
        </p:grpSpPr>
        <p:sp>
          <p:nvSpPr>
            <p:cNvPr id="542" name="Google Shape;542;p38"/>
            <p:cNvSpPr txBox="1"/>
            <p:nvPr/>
          </p:nvSpPr>
          <p:spPr>
            <a:xfrm>
              <a:off x="1611750" y="2340000"/>
              <a:ext cx="1217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Увеличение количества примеров в датасете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551843" y="3271325"/>
            <a:ext cx="15721207" cy="851700"/>
            <a:chOff x="551843" y="3271325"/>
            <a:chExt cx="15721207" cy="851700"/>
          </a:xfrm>
        </p:grpSpPr>
        <p:sp>
          <p:nvSpPr>
            <p:cNvPr id="545" name="Google Shape;545;p38"/>
            <p:cNvSpPr txBox="1"/>
            <p:nvPr/>
          </p:nvSpPr>
          <p:spPr>
            <a:xfrm>
              <a:off x="15628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Размораживание большего количества слоев предобученной нейросети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7" name="Google Shape;547;p38"/>
          <p:cNvGrpSpPr/>
          <p:nvPr/>
        </p:nvGrpSpPr>
        <p:grpSpPr>
          <a:xfrm>
            <a:off x="551993" y="4442400"/>
            <a:ext cx="9550407" cy="504000"/>
            <a:chOff x="551993" y="4442400"/>
            <a:chExt cx="9550407" cy="504000"/>
          </a:xfrm>
        </p:grpSpPr>
        <p:sp>
          <p:nvSpPr>
            <p:cNvPr id="548" name="Google Shape;548;p38"/>
            <p:cNvSpPr txBox="1"/>
            <p:nvPr/>
          </p:nvSpPr>
          <p:spPr>
            <a:xfrm>
              <a:off x="152720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Разделение по типу комнаты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sp>
        <p:nvSpPr>
          <p:cNvPr id="550" name="Google Shape;550;p38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551" name="Google Shape;551;p3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Пути развития и улучшения решения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1612350" y="5421550"/>
            <a:ext cx="11095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Продолжение поиска не соответствующих интерьеру изображений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9"/>
          <p:cNvGrpSpPr/>
          <p:nvPr/>
        </p:nvGrpSpPr>
        <p:grpSpPr>
          <a:xfrm>
            <a:off x="551843" y="2217600"/>
            <a:ext cx="16021757" cy="1728000"/>
            <a:chOff x="551843" y="2217600"/>
            <a:chExt cx="16021757" cy="1728000"/>
          </a:xfrm>
        </p:grpSpPr>
        <p:sp>
          <p:nvSpPr>
            <p:cNvPr id="558" name="Google Shape;558;p39"/>
            <p:cNvSpPr txBox="1"/>
            <p:nvPr/>
          </p:nvSpPr>
          <p:spPr>
            <a:xfrm>
              <a:off x="1863400" y="2217600"/>
              <a:ext cx="14710200" cy="11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/>
                </a:rPr>
                <a:t>https://www.reg.ru/blog/mnogoznachnaya-klassifikaciya-s-pomoshchyu-keras/#Model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Многозначная классификация с помощью Keras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551993" y="3447000"/>
            <a:ext cx="16374682" cy="1490400"/>
            <a:chOff x="551993" y="3447000"/>
            <a:chExt cx="16374682" cy="1490400"/>
          </a:xfrm>
        </p:grpSpPr>
        <p:sp>
          <p:nvSpPr>
            <p:cNvPr id="561" name="Google Shape;561;p39"/>
            <p:cNvSpPr txBox="1"/>
            <p:nvPr/>
          </p:nvSpPr>
          <p:spPr>
            <a:xfrm>
              <a:off x="1846575" y="3447000"/>
              <a:ext cx="150801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4"/>
                </a:rPr>
                <a:t>https://vc.ru/ml/138697-kak-ya-nashel-krasivuyu-kvartiru-s-horoshim-remontom-s-pomoshchyu-sobstvennoy-neyroseti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Как я нашёл красивую квартиру с хорошим ремонтом с помощью собственной нейросети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564" name="Google Shape;564;p3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Ссылки: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551993" y="2379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566" name="Google Shape;566;p39"/>
          <p:cNvSpPr txBox="1"/>
          <p:nvPr/>
        </p:nvSpPr>
        <p:spPr>
          <a:xfrm>
            <a:off x="1762550" y="44487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https://albumentations.ai/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библиотека Albunmentation для агументации изображений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1762550" y="51831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https://habr.com/ru/post/267041/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Препарируем t-SNE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4" name="Google Shape;574;p40"/>
          <p:cNvSpPr txBox="1"/>
          <p:nvPr/>
        </p:nvSpPr>
        <p:spPr>
          <a:xfrm>
            <a:off x="551850" y="489600"/>
            <a:ext cx="14292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788400" y="2789500"/>
            <a:ext cx="8355600" cy="4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sz="7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672350" y="8402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DS-23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83" y="1115750"/>
            <a:ext cx="5549467" cy="4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925" y="1164475"/>
            <a:ext cx="5549499" cy="4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5"/>
          <p:cNvSpPr txBox="1"/>
          <p:nvPr/>
        </p:nvSpPr>
        <p:spPr>
          <a:xfrm>
            <a:off x="7362450" y="338150"/>
            <a:ext cx="950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Без ремонта                              2. Косметический                       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925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450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/>
          <p:nvPr/>
        </p:nvSpPr>
        <p:spPr>
          <a:xfrm>
            <a:off x="7194375" y="5249075"/>
            <a:ext cx="100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        3. Евро                                4. Дизайнерский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551850" y="2281650"/>
            <a:ext cx="4709400" cy="6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Построить классификатор на 4 типа градации ремонта квартиры по изображению ее интерьера с помощью нейронной сети.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размеченных данных использовались изображения в объявлениях о продаже квартир на сайте ЦИАН.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933175" y="338150"/>
            <a:ext cx="41046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/>
        </p:nvSpPr>
        <p:spPr>
          <a:xfrm>
            <a:off x="551850" y="1660547"/>
            <a:ext cx="8155200" cy="6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Адреса объявлений (точки на карте) были выбраны случайным образом, чтобы в выборку попало как можно больше разнородных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получения и обработки данных использовались библиотеки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и beautiful soup.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Изображения квартир были взяты с 10 000 объявлений о продаже квартиры в Москве, из каждого объявления взято не более 3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904225" y="388800"/>
            <a:ext cx="8744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Получение данных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660586"/>
            <a:ext cx="7466225" cy="7980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>
            <a:off x="10389000" y="1343400"/>
            <a:ext cx="6051300" cy="6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Адреса объявлений на карте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/>
        </p:nvSpPr>
        <p:spPr>
          <a:xfrm>
            <a:off x="540000" y="1360800"/>
            <a:ext cx="5914800" cy="8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Полученная выборка состояла из 29 079 изображений квартир, включающая не только интересные для классификации изображения интерьера, но и фотографии вида из окна, вида на парк, дом, подъезд,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 планировки</a:t>
            </a: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и т.д.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Первым этапом решение задачи было разделение изображений интерьера от изображений экстерьера с помощью нейронной сети. Для этого была размечена небольшая выборка  - 1200 картинок, по 200 на каждый класс (6 классов).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1641625" y="486300"/>
            <a:ext cx="4460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900" y="1814825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038" y="1799450"/>
            <a:ext cx="357660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9825" y="6399738"/>
            <a:ext cx="3454950" cy="259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1" y="6313375"/>
            <a:ext cx="3454950" cy="25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9825" y="1799449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0438" y="6313385"/>
            <a:ext cx="3685237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6779900" y="97920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1.	Подъезд                       2.	Вид на дом                      3. Вид из окна 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6779900" y="527835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4. Парк и двор             5.	Схема планировки               6. Интерьер        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/>
        </p:nvSpPr>
        <p:spPr>
          <a:xfrm>
            <a:off x="540000" y="13608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Методика решения и результаты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8537163" y="56968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23" y="1972799"/>
            <a:ext cx="8454314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8" y="6791251"/>
            <a:ext cx="8158632" cy="3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75" y="4946400"/>
            <a:ext cx="5872125" cy="4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/>
          <p:nvPr/>
        </p:nvSpPr>
        <p:spPr>
          <a:xfrm>
            <a:off x="385050" y="223558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44" name="Google Shape;444;p28"/>
          <p:cNvSpPr/>
          <p:nvPr/>
        </p:nvSpPr>
        <p:spPr>
          <a:xfrm>
            <a:off x="385050" y="30366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45" name="Google Shape;445;p28"/>
          <p:cNvSpPr txBox="1"/>
          <p:nvPr/>
        </p:nvSpPr>
        <p:spPr>
          <a:xfrm>
            <a:off x="1174875" y="2138100"/>
            <a:ext cx="7578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Предобученная модель Xception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624038" y="3634615"/>
            <a:ext cx="7578900" cy="156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 dirty="0">
                <a:latin typeface="Proxima Nova"/>
                <a:ea typeface="Proxima Nova"/>
                <a:cs typeface="Proxima Nova"/>
                <a:sym typeface="Proxima Nova"/>
              </a:rPr>
              <a:t>0.83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111488" y="29520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Выходной полносвязный слой на 6 классов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/>
        </p:nvSpPr>
        <p:spPr>
          <a:xfrm>
            <a:off x="1271849" y="538500"/>
            <a:ext cx="16464295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разделения интерьера и экстерьера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826713" y="1359150"/>
            <a:ext cx="100458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Изображения экстерьера и интерьера, предсказанные нейросетью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3">
            <a:alphaModFix/>
          </a:blip>
          <a:srcRect l="11653" t="6410" r="8416"/>
          <a:stretch/>
        </p:blipFill>
        <p:spPr>
          <a:xfrm>
            <a:off x="680713" y="4416739"/>
            <a:ext cx="7146000" cy="54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/>
        </p:nvSpPr>
        <p:spPr>
          <a:xfrm>
            <a:off x="754476" y="1690113"/>
            <a:ext cx="6671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Обученная на небольшом датасете нейросеть определила 15664 изображений интерьера ( 53,9 %)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551850" y="3273000"/>
            <a:ext cx="71460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Распределения по классам 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экстерьера и интерьера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145" y="2344950"/>
            <a:ext cx="9028873" cy="7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Баланс классов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801200" y="1558950"/>
            <a:ext cx="6671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После удаления изображений экстерьера баланс классов по типу ремонта стал таким: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25" y="3365850"/>
            <a:ext cx="6671100" cy="62994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30"/>
          <p:cNvGraphicFramePr/>
          <p:nvPr/>
        </p:nvGraphicFramePr>
        <p:xfrm>
          <a:off x="9023503" y="2962450"/>
          <a:ext cx="8457025" cy="4947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1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Тип ремонта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Количество изображений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2967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4070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Дизанейрский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решения задачи классификации ремонта были опробованы несколько предобученных моделей: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/>
        </p:nvGraphicFramePr>
        <p:xfrm>
          <a:off x="1981041" y="3196788"/>
          <a:ext cx="12877800" cy="6094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7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Предобученные модели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Точность на тестовой выборке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VGG16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0.404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ResNet101V2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Xception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0.441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InceptionV3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0.413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ResNet50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0.459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Финальная модель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753550" y="6639300"/>
            <a:ext cx="13534200" cy="32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Также был сделан oversampling путем добавления аугментаций изображений: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Зеркальное отражение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Случайный фрагмент картинки 300х300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Яркость</a:t>
            </a:r>
            <a:endParaRPr sz="2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Таким образом классы выровнялись. В каждом классе было по 10 000 картинок.</a:t>
            </a:r>
            <a:endParaRPr sz="1200"/>
          </a:p>
        </p:txBody>
      </p:sp>
      <p:sp>
        <p:nvSpPr>
          <p:cNvPr id="479" name="Google Shape;479;p32"/>
          <p:cNvSpPr/>
          <p:nvPr/>
        </p:nvSpPr>
        <p:spPr>
          <a:xfrm>
            <a:off x="753550" y="21684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416400" y="2092275"/>
            <a:ext cx="8979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слои модели EfficientNetB0 (без тренировки)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tf.keras.layers.GlobalAveragePooling2D()(x)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512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tf.keras.layers.BatchNormalization()(x)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tf.keras.layers.Activation(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tf.keras.layers.Dropout(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0.7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'softmax'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753550" y="2778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82" name="Google Shape;482;p32"/>
          <p:cNvSpPr/>
          <p:nvPr/>
        </p:nvSpPr>
        <p:spPr>
          <a:xfrm>
            <a:off x="753550" y="3431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483" name="Google Shape;483;p32"/>
          <p:cNvSpPr txBox="1"/>
          <p:nvPr/>
        </p:nvSpPr>
        <p:spPr>
          <a:xfrm>
            <a:off x="646275" y="13903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753550" y="40409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485" name="Google Shape;485;p32"/>
          <p:cNvSpPr/>
          <p:nvPr/>
        </p:nvSpPr>
        <p:spPr>
          <a:xfrm>
            <a:off x="753550" y="46505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486" name="Google Shape;486;p32"/>
          <p:cNvSpPr/>
          <p:nvPr/>
        </p:nvSpPr>
        <p:spPr>
          <a:xfrm>
            <a:off x="753550" y="52601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/>
          </a:p>
        </p:txBody>
      </p:sp>
      <p:sp>
        <p:nvSpPr>
          <p:cNvPr id="487" name="Google Shape;487;p32"/>
          <p:cNvSpPr/>
          <p:nvPr/>
        </p:nvSpPr>
        <p:spPr>
          <a:xfrm>
            <a:off x="753550" y="5822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/>
          </a:p>
        </p:txBody>
      </p:sp>
      <p:sp>
        <p:nvSpPr>
          <p:cNvPr id="488" name="Google Shape;488;p32"/>
          <p:cNvSpPr txBox="1"/>
          <p:nvPr/>
        </p:nvSpPr>
        <p:spPr>
          <a:xfrm>
            <a:off x="9547600" y="1524300"/>
            <a:ext cx="88500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Другие параметры модели: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веса: ImageNet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оптимизатор: Adam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функция потерь: categorical crossentropy 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метрика: accuracy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итераций: 312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эпох: 30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</Words>
  <Application>Microsoft Office PowerPoint</Application>
  <PresentationFormat>Произвольный</PresentationFormat>
  <Paragraphs>144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Proxima Nova Semibold</vt:lpstr>
      <vt:lpstr>Arial</vt:lpstr>
      <vt:lpstr>Proxima Nova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Муравьев Эдуард Константинович</cp:lastModifiedBy>
  <cp:revision>2</cp:revision>
  <dcterms:modified xsi:type="dcterms:W3CDTF">2022-01-21T21:14:14Z</dcterms:modified>
</cp:coreProperties>
</file>